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AN Twinkle" charset="1" panose="00000000000000000000"/>
      <p:regular r:id="rId10"/>
    </p:embeddedFont>
    <p:embeddedFont>
      <p:font typeface="Now" charset="1" panose="00000500000000000000"/>
      <p:regular r:id="rId11"/>
    </p:embeddedFont>
    <p:embeddedFont>
      <p:font typeface="Now Bold" charset="1" panose="00000800000000000000"/>
      <p:regular r:id="rId12"/>
    </p:embeddedFont>
    <p:embeddedFont>
      <p:font typeface="Now Thin" charset="1" panose="00000300000000000000"/>
      <p:regular r:id="rId13"/>
    </p:embeddedFont>
    <p:embeddedFont>
      <p:font typeface="Now Light" charset="1" panose="00000400000000000000"/>
      <p:regular r:id="rId14"/>
    </p:embeddedFont>
    <p:embeddedFont>
      <p:font typeface="Now Medium" charset="1" panose="00000600000000000000"/>
      <p:regular r:id="rId15"/>
    </p:embeddedFont>
    <p:embeddedFont>
      <p:font typeface="Now Heavy" charset="1" panose="00000A00000000000000"/>
      <p:regular r:id="rId16"/>
    </p:embeddedFont>
    <p:embeddedFont>
      <p:font typeface="Inter" charset="1" panose="020B0502030000000004"/>
      <p:regular r:id="rId17"/>
    </p:embeddedFont>
    <p:embeddedFont>
      <p:font typeface="Inter Bold" charset="1" panose="020B0802030000000004"/>
      <p:regular r:id="rId18"/>
    </p:embeddedFont>
    <p:embeddedFont>
      <p:font typeface="Inter Italics" charset="1" panose="020B0502030000000004"/>
      <p:regular r:id="rId19"/>
    </p:embeddedFont>
    <p:embeddedFont>
      <p:font typeface="Inter Bold Italics" charset="1" panose="020B0802030000000004"/>
      <p:regular r:id="rId20"/>
    </p:embeddedFont>
    <p:embeddedFont>
      <p:font typeface="Inter Thin" charset="1" panose="020B0A02050000000004"/>
      <p:regular r:id="rId21"/>
    </p:embeddedFont>
    <p:embeddedFont>
      <p:font typeface="Inter Thin Italics" charset="1" panose="020B0A02050000000004"/>
      <p:regular r:id="rId22"/>
    </p:embeddedFont>
    <p:embeddedFont>
      <p:font typeface="Inter Extra-Light" charset="1" panose="02000503000000020004"/>
      <p:regular r:id="rId23"/>
    </p:embeddedFont>
    <p:embeddedFont>
      <p:font typeface="Inter Light" charset="1" panose="02000503000000020004"/>
      <p:regular r:id="rId24"/>
    </p:embeddedFont>
    <p:embeddedFont>
      <p:font typeface="Inter Medium" charset="1" panose="02000503000000020004"/>
      <p:regular r:id="rId25"/>
    </p:embeddedFont>
    <p:embeddedFont>
      <p:font typeface="Inter Semi-Bold" charset="1" panose="02000503000000020004"/>
      <p:regular r:id="rId26"/>
    </p:embeddedFont>
    <p:embeddedFont>
      <p:font typeface="Inter Ultra-Bold" charset="1" panose="02000503000000020004"/>
      <p:regular r:id="rId27"/>
    </p:embeddedFont>
    <p:embeddedFont>
      <p:font typeface="Inter Heavy" charset="1" panose="0200050300000002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8459058"/>
            <a:ext cx="16230600" cy="0"/>
          </a:xfrm>
          <a:prstGeom prst="line">
            <a:avLst/>
          </a:prstGeom>
          <a:ln cap="flat" w="19050">
            <a:solidFill>
              <a:srgbClr val="000000"/>
            </a:solidFill>
            <a:prstDash val="solid"/>
            <a:headEnd type="none" len="sm" w="sm"/>
            <a:tailEnd type="none" len="sm" w="sm"/>
          </a:ln>
        </p:spPr>
      </p:sp>
      <p:sp>
        <p:nvSpPr>
          <p:cNvPr name="AutoShape 4" id="4"/>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1028700" y="2057400"/>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74232" y="3792312"/>
            <a:ext cx="7889200" cy="2661919"/>
          </a:xfrm>
          <a:prstGeom prst="rect">
            <a:avLst/>
          </a:prstGeom>
        </p:spPr>
        <p:txBody>
          <a:bodyPr anchor="t" rtlCol="false" tIns="0" lIns="0" bIns="0" rIns="0">
            <a:spAutoFit/>
          </a:bodyPr>
          <a:lstStyle/>
          <a:p>
            <a:pPr algn="l">
              <a:lnSpc>
                <a:spcPts val="10780"/>
              </a:lnSpc>
            </a:pPr>
            <a:r>
              <a:rPr lang="en-US" sz="7700">
                <a:solidFill>
                  <a:srgbClr val="000000"/>
                </a:solidFill>
                <a:latin typeface="TAN Twinkle"/>
              </a:rPr>
              <a:t>Travel Advisor</a:t>
            </a:r>
          </a:p>
        </p:txBody>
      </p:sp>
      <p:sp>
        <p:nvSpPr>
          <p:cNvPr name="TextBox 9" id="9"/>
          <p:cNvSpPr txBox="true"/>
          <p:nvPr/>
        </p:nvSpPr>
        <p:spPr>
          <a:xfrm rot="0">
            <a:off x="1254800" y="8660242"/>
            <a:ext cx="10401300" cy="349250"/>
          </a:xfrm>
          <a:prstGeom prst="rect">
            <a:avLst/>
          </a:prstGeom>
        </p:spPr>
        <p:txBody>
          <a:bodyPr anchor="t" rtlCol="false" tIns="0" lIns="0" bIns="0" rIns="0">
            <a:spAutoFit/>
          </a:bodyPr>
          <a:lstStyle/>
          <a:p>
            <a:pPr algn="l">
              <a:lnSpc>
                <a:spcPts val="2800"/>
              </a:lnSpc>
              <a:spcBef>
                <a:spcPct val="0"/>
              </a:spcBef>
            </a:pPr>
            <a:r>
              <a:rPr lang="en-US" sz="2000" spc="600">
                <a:solidFill>
                  <a:srgbClr val="000000"/>
                </a:solidFill>
                <a:latin typeface="Inter"/>
              </a:rPr>
              <a:t>AUTHORS:  LIANA AVAGYAN &amp; ARTYOM GHAZARYAN</a:t>
            </a:r>
          </a:p>
        </p:txBody>
      </p:sp>
      <p:sp>
        <p:nvSpPr>
          <p:cNvPr name="TextBox 10" id="10"/>
          <p:cNvSpPr txBox="true"/>
          <p:nvPr/>
        </p:nvSpPr>
        <p:spPr>
          <a:xfrm rot="0">
            <a:off x="10553921" y="2819400"/>
            <a:ext cx="6705379" cy="804545"/>
          </a:xfrm>
          <a:prstGeom prst="rect">
            <a:avLst/>
          </a:prstGeom>
        </p:spPr>
        <p:txBody>
          <a:bodyPr anchor="t" rtlCol="false" tIns="0" lIns="0" bIns="0" rIns="0">
            <a:spAutoFit/>
          </a:bodyPr>
          <a:lstStyle/>
          <a:p>
            <a:pPr algn="l">
              <a:lnSpc>
                <a:spcPts val="6579"/>
              </a:lnSpc>
            </a:pPr>
            <a:r>
              <a:rPr lang="en-US" sz="4699">
                <a:solidFill>
                  <a:srgbClr val="000000"/>
                </a:solidFill>
                <a:latin typeface="TAN Twinkle"/>
              </a:rPr>
              <a:t>Capstone 2024</a:t>
            </a:r>
          </a:p>
        </p:txBody>
      </p:sp>
      <p:sp>
        <p:nvSpPr>
          <p:cNvPr name="TextBox 11" id="11"/>
          <p:cNvSpPr txBox="true"/>
          <p:nvPr/>
        </p:nvSpPr>
        <p:spPr>
          <a:xfrm rot="0">
            <a:off x="10921314" y="3982812"/>
            <a:ext cx="6337986" cy="365760"/>
          </a:xfrm>
          <a:prstGeom prst="rect">
            <a:avLst/>
          </a:prstGeom>
        </p:spPr>
        <p:txBody>
          <a:bodyPr anchor="t" rtlCol="false" tIns="0" lIns="0" bIns="0" rIns="0">
            <a:spAutoFit/>
          </a:bodyPr>
          <a:lstStyle/>
          <a:p>
            <a:pPr algn="l">
              <a:lnSpc>
                <a:spcPts val="2940"/>
              </a:lnSpc>
            </a:pPr>
            <a:r>
              <a:rPr lang="en-US" sz="2100">
                <a:solidFill>
                  <a:srgbClr val="000000"/>
                </a:solidFill>
                <a:latin typeface="TAN Twinkle"/>
              </a:rPr>
              <a:t>American University of Armenia</a:t>
            </a:r>
          </a:p>
        </p:txBody>
      </p:sp>
      <p:sp>
        <p:nvSpPr>
          <p:cNvPr name="TextBox 12" id="12"/>
          <p:cNvSpPr txBox="true"/>
          <p:nvPr/>
        </p:nvSpPr>
        <p:spPr>
          <a:xfrm rot="0">
            <a:off x="10349814" y="4520022"/>
            <a:ext cx="6909486" cy="365760"/>
          </a:xfrm>
          <a:prstGeom prst="rect">
            <a:avLst/>
          </a:prstGeom>
        </p:spPr>
        <p:txBody>
          <a:bodyPr anchor="t" rtlCol="false" tIns="0" lIns="0" bIns="0" rIns="0">
            <a:spAutoFit/>
          </a:bodyPr>
          <a:lstStyle/>
          <a:p>
            <a:pPr algn="l">
              <a:lnSpc>
                <a:spcPts val="2940"/>
              </a:lnSpc>
            </a:pPr>
            <a:r>
              <a:rPr lang="en-US" sz="2100">
                <a:solidFill>
                  <a:srgbClr val="000000"/>
                </a:solidFill>
                <a:latin typeface="TAN Twinkle"/>
              </a:rPr>
              <a:t>College of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449067" y="1760537"/>
            <a:ext cx="6810233" cy="6476671"/>
          </a:xfrm>
          <a:custGeom>
            <a:avLst/>
            <a:gdLst/>
            <a:ahLst/>
            <a:cxnLst/>
            <a:rect r="r" b="b" t="t" l="l"/>
            <a:pathLst>
              <a:path h="6476671" w="6810233">
                <a:moveTo>
                  <a:pt x="0" y="0"/>
                </a:moveTo>
                <a:lnTo>
                  <a:pt x="6810233" y="0"/>
                </a:lnTo>
                <a:lnTo>
                  <a:pt x="6810233" y="6476671"/>
                </a:lnTo>
                <a:lnTo>
                  <a:pt x="0" y="6476671"/>
                </a:lnTo>
                <a:lnTo>
                  <a:pt x="0" y="0"/>
                </a:lnTo>
                <a:close/>
              </a:path>
            </a:pathLst>
          </a:custGeom>
          <a:blipFill>
            <a:blip r:embed="rId2"/>
            <a:stretch>
              <a:fillRect l="0" t="0" r="0" b="0"/>
            </a:stretch>
          </a:blipFill>
        </p:spPr>
      </p:sp>
      <p:sp>
        <p:nvSpPr>
          <p:cNvPr name="TextBox 5" id="5"/>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10</a:t>
            </a:r>
          </a:p>
        </p:txBody>
      </p:sp>
      <p:sp>
        <p:nvSpPr>
          <p:cNvPr name="TextBox 6" id="6"/>
          <p:cNvSpPr txBox="true"/>
          <p:nvPr/>
        </p:nvSpPr>
        <p:spPr>
          <a:xfrm rot="0">
            <a:off x="1028700" y="1484312"/>
            <a:ext cx="9066617" cy="692785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From Figure it can be concluded that the word "London" appears in the dataset for London city with the most frequency. </a:t>
            </a:r>
          </a:p>
          <a:p>
            <a:pPr algn="l">
              <a:lnSpc>
                <a:spcPts val="4624"/>
              </a:lnSpc>
            </a:pPr>
          </a:p>
          <a:p>
            <a:pPr algn="l">
              <a:lnSpc>
                <a:spcPts val="4624"/>
              </a:lnSpc>
            </a:pPr>
            <a:r>
              <a:rPr lang="en-US" sz="2499">
                <a:solidFill>
                  <a:srgbClr val="000000"/>
                </a:solidFill>
                <a:latin typeface="Inter"/>
              </a:rPr>
              <a:t>This is true for most of the cities and it is expected since the names of attractions include city names in their text. This figure illustrates just the example of London, but 11 more such graphs are created for each of the cities. </a:t>
            </a:r>
          </a:p>
          <a:p>
            <a:pPr algn="l">
              <a:lnSpc>
                <a:spcPts val="4624"/>
              </a:lnSpc>
            </a:pPr>
          </a:p>
          <a:p>
            <a:pPr algn="l">
              <a:lnSpc>
                <a:spcPts val="4624"/>
              </a:lnSpc>
            </a:pPr>
            <a:r>
              <a:rPr lang="en-US" sz="2499">
                <a:solidFill>
                  <a:srgbClr val="000000"/>
                </a:solidFill>
                <a:latin typeface="Inter"/>
              </a:rPr>
              <a:t>For further steps of modeling, the names of each of the cities are removed from the datasets to make sure the city names do not affect the modeling processes.</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11</a:t>
            </a:r>
          </a:p>
        </p:txBody>
      </p:sp>
      <p:grpSp>
        <p:nvGrpSpPr>
          <p:cNvPr name="Group 5" id="5"/>
          <p:cNvGrpSpPr/>
          <p:nvPr/>
        </p:nvGrpSpPr>
        <p:grpSpPr>
          <a:xfrm rot="0">
            <a:off x="1028700" y="144458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571750" y="1711080"/>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Literature review</a:t>
            </a:r>
          </a:p>
        </p:txBody>
      </p:sp>
      <p:sp>
        <p:nvSpPr>
          <p:cNvPr name="TextBox 9" id="9"/>
          <p:cNvSpPr txBox="true"/>
          <p:nvPr/>
        </p:nvSpPr>
        <p:spPr>
          <a:xfrm rot="0">
            <a:off x="8019204" y="3309900"/>
            <a:ext cx="9250314" cy="1698625"/>
          </a:xfrm>
          <a:prstGeom prst="rect">
            <a:avLst/>
          </a:prstGeom>
        </p:spPr>
        <p:txBody>
          <a:bodyPr anchor="t" rtlCol="false" tIns="0" lIns="0" bIns="0" rIns="0">
            <a:spAutoFit/>
          </a:bodyPr>
          <a:lstStyle/>
          <a:p>
            <a:pPr algn="r">
              <a:lnSpc>
                <a:spcPts val="4624"/>
              </a:lnSpc>
            </a:pPr>
            <a:r>
              <a:rPr lang="en-US" sz="2499">
                <a:solidFill>
                  <a:srgbClr val="000000"/>
                </a:solidFill>
                <a:latin typeface="Inter"/>
              </a:rPr>
              <a:t>One of the sources notes that according to this classification algorithm, we are trying to find out the class which is holding the most likely appearing set of features and attributes.</a:t>
            </a:r>
          </a:p>
        </p:txBody>
      </p:sp>
      <p:sp>
        <p:nvSpPr>
          <p:cNvPr name="TextBox 10" id="10"/>
          <p:cNvSpPr txBox="true"/>
          <p:nvPr/>
        </p:nvSpPr>
        <p:spPr>
          <a:xfrm rot="0">
            <a:off x="1028700" y="5612587"/>
            <a:ext cx="9311546" cy="2860675"/>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Instead of trying to figure out the probabilities of each attribute, we make an assumption of them to be conditionally independent having the class value. This assumption is important when implementing different iterations with Naive Bayes Classifier.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12</a:t>
            </a:r>
          </a:p>
        </p:txBody>
      </p:sp>
      <p:grpSp>
        <p:nvGrpSpPr>
          <p:cNvPr name="Group 5" id="5"/>
          <p:cNvGrpSpPr/>
          <p:nvPr/>
        </p:nvGrpSpPr>
        <p:grpSpPr>
          <a:xfrm rot="0">
            <a:off x="1028700" y="144458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571750" y="1711080"/>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Applied Models</a:t>
            </a:r>
          </a:p>
        </p:txBody>
      </p:sp>
      <p:sp>
        <p:nvSpPr>
          <p:cNvPr name="TextBox 9" id="9"/>
          <p:cNvSpPr txBox="true"/>
          <p:nvPr/>
        </p:nvSpPr>
        <p:spPr>
          <a:xfrm rot="0">
            <a:off x="2656448" y="3440094"/>
            <a:ext cx="12975103" cy="5184775"/>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Initially, the project implements preprocessing of the data to make sure models are applied on clean data. The preprocessing steps include: </a:t>
            </a:r>
          </a:p>
          <a:p>
            <a:pPr algn="l" marL="539749" indent="-269875" lvl="1">
              <a:lnSpc>
                <a:spcPts val="4624"/>
              </a:lnSpc>
              <a:buFont typeface="Arial"/>
              <a:buChar char="•"/>
            </a:pPr>
            <a:r>
              <a:rPr lang="en-US" sz="2499">
                <a:solidFill>
                  <a:srgbClr val="000000"/>
                </a:solidFill>
                <a:latin typeface="Inter"/>
              </a:rPr>
              <a:t>Removing duplicates from the data points, r</a:t>
            </a:r>
            <a:r>
              <a:rPr lang="en-US" sz="2499">
                <a:solidFill>
                  <a:srgbClr val="000000"/>
                </a:solidFill>
                <a:latin typeface="Inter"/>
              </a:rPr>
              <a:t>emoving punctuation and numbers </a:t>
            </a:r>
          </a:p>
          <a:p>
            <a:pPr algn="l" marL="539749" indent="-269875" lvl="1">
              <a:lnSpc>
                <a:spcPts val="4624"/>
              </a:lnSpc>
              <a:buFont typeface="Arial"/>
              <a:buChar char="•"/>
            </a:pPr>
            <a:r>
              <a:rPr lang="en-US" sz="2499">
                <a:solidFill>
                  <a:srgbClr val="000000"/>
                </a:solidFill>
                <a:latin typeface="Inter"/>
              </a:rPr>
              <a:t>Making the data points lowercase </a:t>
            </a:r>
          </a:p>
          <a:p>
            <a:pPr algn="l" marL="539749" indent="-269875" lvl="1">
              <a:lnSpc>
                <a:spcPts val="4624"/>
              </a:lnSpc>
              <a:buFont typeface="Arial"/>
              <a:buChar char="•"/>
            </a:pPr>
            <a:r>
              <a:rPr lang="en-US" sz="2499">
                <a:solidFill>
                  <a:srgbClr val="000000"/>
                </a:solidFill>
                <a:latin typeface="Inter"/>
              </a:rPr>
              <a:t>Using lemmatization for preprocessing the train and test dataset splits </a:t>
            </a:r>
          </a:p>
          <a:p>
            <a:pPr algn="l" marL="539749" indent="-269875" lvl="1">
              <a:lnSpc>
                <a:spcPts val="4624"/>
              </a:lnSpc>
              <a:buFont typeface="Arial"/>
              <a:buChar char="•"/>
            </a:pPr>
            <a:r>
              <a:rPr lang="en-US" sz="2499">
                <a:solidFill>
                  <a:srgbClr val="000000"/>
                </a:solidFill>
                <a:latin typeface="Inter"/>
              </a:rPr>
              <a:t>Removing stop words (Natural Language Processing (NLP) is used with its aspect of handling stop words with the help of Natural Language Toolkit. </a:t>
            </a:r>
          </a:p>
          <a:p>
            <a:pPr algn="l" marL="539749" indent="-269875" lvl="1">
              <a:lnSpc>
                <a:spcPts val="4624"/>
              </a:lnSpc>
              <a:buFont typeface="Arial"/>
              <a:buChar char="•"/>
            </a:pPr>
            <a:r>
              <a:rPr lang="en-US" sz="2499">
                <a:solidFill>
                  <a:srgbClr val="000000"/>
                </a:solidFill>
                <a:latin typeface="Inter"/>
              </a:rPr>
              <a:t>Adding city names into the list of stop words </a:t>
            </a:r>
          </a:p>
          <a:p>
            <a:pPr algn="l" marL="539749" indent="-269875" lvl="1">
              <a:lnSpc>
                <a:spcPts val="4624"/>
              </a:lnSpc>
              <a:buFont typeface="Arial"/>
              <a:buChar char="•"/>
            </a:pPr>
            <a:r>
              <a:rPr lang="en-US" sz="2499">
                <a:solidFill>
                  <a:srgbClr val="000000"/>
                </a:solidFill>
                <a:latin typeface="Inter"/>
              </a:rPr>
              <a:t>Visualizing the most frequent words in the datasets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12207712" y="0"/>
            <a:ext cx="6080288" cy="3176950"/>
          </a:xfrm>
          <a:custGeom>
            <a:avLst/>
            <a:gdLst/>
            <a:ahLst/>
            <a:cxnLst/>
            <a:rect r="r" b="b" t="t" l="l"/>
            <a:pathLst>
              <a:path h="3176950" w="6080288">
                <a:moveTo>
                  <a:pt x="0" y="0"/>
                </a:moveTo>
                <a:lnTo>
                  <a:pt x="6080288" y="0"/>
                </a:lnTo>
                <a:lnTo>
                  <a:pt x="6080288" y="3176950"/>
                </a:lnTo>
                <a:lnTo>
                  <a:pt x="0" y="3176950"/>
                </a:lnTo>
                <a:lnTo>
                  <a:pt x="0" y="0"/>
                </a:lnTo>
                <a:close/>
              </a:path>
            </a:pathLst>
          </a:custGeom>
          <a:blipFill>
            <a:blip r:embed="rId2"/>
            <a:stretch>
              <a:fillRect l="0" t="0" r="0" b="0"/>
            </a:stretch>
          </a:blipFill>
        </p:spPr>
      </p:sp>
      <p:sp>
        <p:nvSpPr>
          <p:cNvPr name="TextBox 4" id="4"/>
          <p:cNvSpPr txBox="true"/>
          <p:nvPr/>
        </p:nvSpPr>
        <p:spPr>
          <a:xfrm rot="0">
            <a:off x="1967593" y="866775"/>
            <a:ext cx="12975103" cy="7508875"/>
          </a:xfrm>
          <a:prstGeom prst="rect">
            <a:avLst/>
          </a:prstGeom>
        </p:spPr>
        <p:txBody>
          <a:bodyPr anchor="t" rtlCol="false" tIns="0" lIns="0" bIns="0" rIns="0">
            <a:spAutoFit/>
          </a:bodyPr>
          <a:lstStyle/>
          <a:p>
            <a:pPr algn="l" marL="539749" indent="-269875" lvl="1">
              <a:lnSpc>
                <a:spcPts val="4624"/>
              </a:lnSpc>
              <a:buFont typeface="Arial"/>
              <a:buChar char="•"/>
            </a:pPr>
            <a:r>
              <a:rPr lang="en-US" sz="2499">
                <a:solidFill>
                  <a:srgbClr val="000000"/>
                </a:solidFill>
                <a:latin typeface="Inter"/>
              </a:rPr>
              <a:t>Baseline Naive Bayes Model</a:t>
            </a:r>
          </a:p>
          <a:p>
            <a:pPr algn="l">
              <a:lnSpc>
                <a:spcPts val="4624"/>
              </a:lnSpc>
            </a:pPr>
          </a:p>
          <a:p>
            <a:pPr algn="l" marL="539749" indent="-269875" lvl="1">
              <a:lnSpc>
                <a:spcPts val="4624"/>
              </a:lnSpc>
              <a:buFont typeface="Arial"/>
              <a:buChar char="•"/>
            </a:pPr>
            <a:r>
              <a:rPr lang="en-US" sz="2499">
                <a:solidFill>
                  <a:srgbClr val="000000"/>
                </a:solidFill>
                <a:latin typeface="Inter"/>
              </a:rPr>
              <a:t>Multinomial Naive Bayes Model with class imbalance</a:t>
            </a:r>
          </a:p>
          <a:p>
            <a:pPr algn="l">
              <a:lnSpc>
                <a:spcPts val="4624"/>
              </a:lnSpc>
            </a:pPr>
          </a:p>
          <a:p>
            <a:pPr algn="l" marL="539749" indent="-269875" lvl="1">
              <a:lnSpc>
                <a:spcPts val="4624"/>
              </a:lnSpc>
              <a:buFont typeface="Arial"/>
              <a:buChar char="•"/>
            </a:pPr>
            <a:r>
              <a:rPr lang="en-US" sz="2499">
                <a:solidFill>
                  <a:srgbClr val="000000"/>
                </a:solidFill>
                <a:latin typeface="Inter"/>
              </a:rPr>
              <a:t>Multinomial Naive Bayes Model with TF-IDF vectorization</a:t>
            </a:r>
          </a:p>
          <a:p>
            <a:pPr algn="l">
              <a:lnSpc>
                <a:spcPts val="4624"/>
              </a:lnSpc>
            </a:pPr>
          </a:p>
          <a:p>
            <a:pPr algn="l" marL="539749" indent="-269875" lvl="1">
              <a:lnSpc>
                <a:spcPts val="4624"/>
              </a:lnSpc>
              <a:buFont typeface="Arial"/>
              <a:buChar char="•"/>
            </a:pPr>
            <a:r>
              <a:rPr lang="en-US" sz="2499">
                <a:solidFill>
                  <a:srgbClr val="000000"/>
                </a:solidFill>
                <a:latin typeface="Inter"/>
              </a:rPr>
              <a:t>Multinomial Naive Bayes Model with Count Vectorization</a:t>
            </a:r>
          </a:p>
          <a:p>
            <a:pPr algn="l">
              <a:lnSpc>
                <a:spcPts val="4624"/>
              </a:lnSpc>
            </a:pPr>
          </a:p>
          <a:p>
            <a:pPr algn="l" marL="539749" indent="-269875" lvl="1">
              <a:lnSpc>
                <a:spcPts val="4624"/>
              </a:lnSpc>
              <a:buFont typeface="Arial"/>
              <a:buChar char="•"/>
            </a:pPr>
            <a:r>
              <a:rPr lang="en-US" sz="2499">
                <a:solidFill>
                  <a:srgbClr val="000000"/>
                </a:solidFill>
                <a:latin typeface="Inter"/>
              </a:rPr>
              <a:t>Multinomial Naive Bayes Model with Bi-Grams</a:t>
            </a:r>
          </a:p>
          <a:p>
            <a:pPr algn="l">
              <a:lnSpc>
                <a:spcPts val="4624"/>
              </a:lnSpc>
            </a:pPr>
          </a:p>
          <a:p>
            <a:pPr algn="l" marL="539749" indent="-269875" lvl="1">
              <a:lnSpc>
                <a:spcPts val="4624"/>
              </a:lnSpc>
              <a:buFont typeface="Arial"/>
              <a:buChar char="•"/>
            </a:pPr>
            <a:r>
              <a:rPr lang="en-US" sz="2499">
                <a:solidFill>
                  <a:srgbClr val="000000"/>
                </a:solidFill>
                <a:latin typeface="Inter"/>
              </a:rPr>
              <a:t>Random Forest Model</a:t>
            </a:r>
          </a:p>
          <a:p>
            <a:pPr algn="l">
              <a:lnSpc>
                <a:spcPts val="4624"/>
              </a:lnSpc>
            </a:pPr>
          </a:p>
          <a:p>
            <a:pPr algn="l" marL="539749" indent="-269875" lvl="1">
              <a:lnSpc>
                <a:spcPts val="4624"/>
              </a:lnSpc>
              <a:buFont typeface="Arial"/>
              <a:buChar char="•"/>
            </a:pPr>
            <a:r>
              <a:rPr lang="en-US" sz="2499">
                <a:solidFill>
                  <a:srgbClr val="000000"/>
                </a:solidFill>
                <a:latin typeface="Inter"/>
              </a:rPr>
              <a:t>Multinomial Naive Bayes without lemmatization</a:t>
            </a:r>
          </a:p>
        </p:txBody>
      </p:sp>
      <p:sp>
        <p:nvSpPr>
          <p:cNvPr name="Freeform 5" id="5"/>
          <p:cNvSpPr/>
          <p:nvPr/>
        </p:nvSpPr>
        <p:spPr>
          <a:xfrm flipH="false" flipV="false" rot="0">
            <a:off x="11715051" y="5212651"/>
            <a:ext cx="5544249" cy="1291864"/>
          </a:xfrm>
          <a:custGeom>
            <a:avLst/>
            <a:gdLst/>
            <a:ahLst/>
            <a:cxnLst/>
            <a:rect r="r" b="b" t="t" l="l"/>
            <a:pathLst>
              <a:path h="1291864" w="5544249">
                <a:moveTo>
                  <a:pt x="0" y="0"/>
                </a:moveTo>
                <a:lnTo>
                  <a:pt x="5544249" y="0"/>
                </a:lnTo>
                <a:lnTo>
                  <a:pt x="5544249" y="1291864"/>
                </a:lnTo>
                <a:lnTo>
                  <a:pt x="0" y="1291864"/>
                </a:lnTo>
                <a:lnTo>
                  <a:pt x="0" y="0"/>
                </a:lnTo>
                <a:close/>
              </a:path>
            </a:pathLst>
          </a:custGeom>
          <a:blipFill>
            <a:blip r:embed="rId3"/>
            <a:stretch>
              <a:fillRect l="0" t="0" r="0" b="0"/>
            </a:stretch>
          </a:blipFill>
        </p:spPr>
      </p:sp>
      <p:sp>
        <p:nvSpPr>
          <p:cNvPr name="TextBox 6" id="6"/>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24048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246766" y="4079856"/>
            <a:ext cx="5624731" cy="1129754"/>
          </a:xfrm>
          <a:custGeom>
            <a:avLst/>
            <a:gdLst/>
            <a:ahLst/>
            <a:cxnLst/>
            <a:rect r="r" b="b" t="t" l="l"/>
            <a:pathLst>
              <a:path h="1129754" w="5624731">
                <a:moveTo>
                  <a:pt x="0" y="0"/>
                </a:moveTo>
                <a:lnTo>
                  <a:pt x="5624730" y="0"/>
                </a:lnTo>
                <a:lnTo>
                  <a:pt x="5624730" y="1129754"/>
                </a:lnTo>
                <a:lnTo>
                  <a:pt x="0" y="1129754"/>
                </a:lnTo>
                <a:lnTo>
                  <a:pt x="0" y="0"/>
                </a:lnTo>
                <a:close/>
              </a:path>
            </a:pathLst>
          </a:custGeom>
          <a:blipFill>
            <a:blip r:embed="rId2"/>
            <a:stretch>
              <a:fillRect l="0" t="0" r="0" b="0"/>
            </a:stretch>
          </a:blipFill>
        </p:spPr>
      </p:sp>
      <p:sp>
        <p:nvSpPr>
          <p:cNvPr name="Freeform 8" id="8"/>
          <p:cNvSpPr/>
          <p:nvPr/>
        </p:nvSpPr>
        <p:spPr>
          <a:xfrm flipH="false" flipV="false" rot="0">
            <a:off x="2331455" y="6404437"/>
            <a:ext cx="3566690" cy="988069"/>
          </a:xfrm>
          <a:custGeom>
            <a:avLst/>
            <a:gdLst/>
            <a:ahLst/>
            <a:cxnLst/>
            <a:rect r="r" b="b" t="t" l="l"/>
            <a:pathLst>
              <a:path h="988069" w="3566690">
                <a:moveTo>
                  <a:pt x="0" y="0"/>
                </a:moveTo>
                <a:lnTo>
                  <a:pt x="3566690" y="0"/>
                </a:lnTo>
                <a:lnTo>
                  <a:pt x="3566690" y="988070"/>
                </a:lnTo>
                <a:lnTo>
                  <a:pt x="0" y="988070"/>
                </a:lnTo>
                <a:lnTo>
                  <a:pt x="0" y="0"/>
                </a:lnTo>
                <a:close/>
              </a:path>
            </a:pathLst>
          </a:custGeom>
          <a:blipFill>
            <a:blip r:embed="rId3"/>
            <a:stretch>
              <a:fillRect l="0" t="0" r="0" b="0"/>
            </a:stretch>
          </a:blipFill>
        </p:spPr>
      </p:sp>
      <p:sp>
        <p:nvSpPr>
          <p:cNvPr name="TextBox 9" id="9"/>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14</a:t>
            </a:r>
          </a:p>
        </p:txBody>
      </p:sp>
      <p:sp>
        <p:nvSpPr>
          <p:cNvPr name="TextBox 10" id="10"/>
          <p:cNvSpPr txBox="true"/>
          <p:nvPr/>
        </p:nvSpPr>
        <p:spPr>
          <a:xfrm rot="0">
            <a:off x="2571750" y="1711080"/>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Results</a:t>
            </a:r>
          </a:p>
        </p:txBody>
      </p:sp>
      <p:sp>
        <p:nvSpPr>
          <p:cNvPr name="TextBox 11" id="11"/>
          <p:cNvSpPr txBox="true"/>
          <p:nvPr/>
        </p:nvSpPr>
        <p:spPr>
          <a:xfrm rot="0">
            <a:off x="2656448" y="3440094"/>
            <a:ext cx="10154920" cy="111760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Accuracy is the first metric to be discussed, and, the simplest one. It can be calculated by the following formula: </a:t>
            </a:r>
          </a:p>
        </p:txBody>
      </p:sp>
      <p:sp>
        <p:nvSpPr>
          <p:cNvPr name="TextBox 12" id="12"/>
          <p:cNvSpPr txBox="true"/>
          <p:nvPr/>
        </p:nvSpPr>
        <p:spPr>
          <a:xfrm rot="0">
            <a:off x="7100450" y="5866835"/>
            <a:ext cx="9768568" cy="1698625"/>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F1-score shows the harmonic mean of precision and recall, where F1 score reaches its best value at 1 and worst score at 0". The formula for the F1 score is: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197404"/>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4236584" y="5312875"/>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571750" y="1711080"/>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Results</a:t>
            </a:r>
          </a:p>
        </p:txBody>
      </p:sp>
      <p:grpSp>
        <p:nvGrpSpPr>
          <p:cNvPr name="Group 11" id="11"/>
          <p:cNvGrpSpPr/>
          <p:nvPr/>
        </p:nvGrpSpPr>
        <p:grpSpPr>
          <a:xfrm rot="0">
            <a:off x="7598909" y="5341450"/>
            <a:ext cx="3086100" cy="3057525"/>
            <a:chOff x="0" y="0"/>
            <a:chExt cx="812800" cy="805274"/>
          </a:xfrm>
        </p:grpSpPr>
        <p:sp>
          <p:nvSpPr>
            <p:cNvPr name="Freeform 12" id="12"/>
            <p:cNvSpPr/>
            <p:nvPr/>
          </p:nvSpPr>
          <p:spPr>
            <a:xfrm flipH="false" flipV="false" rot="0">
              <a:off x="0" y="0"/>
              <a:ext cx="812800" cy="805274"/>
            </a:xfrm>
            <a:custGeom>
              <a:avLst/>
              <a:gdLst/>
              <a:ahLst/>
              <a:cxnLst/>
              <a:rect r="r" b="b" t="t" l="l"/>
              <a:pathLst>
                <a:path h="805274" w="812800">
                  <a:moveTo>
                    <a:pt x="0" y="0"/>
                  </a:moveTo>
                  <a:lnTo>
                    <a:pt x="812800" y="0"/>
                  </a:lnTo>
                  <a:lnTo>
                    <a:pt x="812800" y="805274"/>
                  </a:lnTo>
                  <a:lnTo>
                    <a:pt x="0" y="805274"/>
                  </a:lnTo>
                  <a:close/>
                </a:path>
              </a:pathLst>
            </a:custGeom>
            <a:solidFill>
              <a:srgbClr val="F4EFED"/>
            </a:solidFill>
          </p:spPr>
        </p:sp>
        <p:sp>
          <p:nvSpPr>
            <p:cNvPr name="TextBox 13" id="13"/>
            <p:cNvSpPr txBox="true"/>
            <p:nvPr/>
          </p:nvSpPr>
          <p:spPr>
            <a:xfrm>
              <a:off x="0" y="-47625"/>
              <a:ext cx="812800" cy="852899"/>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961234" y="1863480"/>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961234" y="5353721"/>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4323559" y="1863480"/>
            <a:ext cx="3086100" cy="308610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878341" y="5312875"/>
            <a:ext cx="3086100" cy="308610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4323559" y="5353721"/>
            <a:ext cx="3086100" cy="308610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EFED"/>
            </a:solidFill>
          </p:spPr>
        </p:sp>
        <p:sp>
          <p:nvSpPr>
            <p:cNvPr name="TextBox 28" id="28"/>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1122392" y="1898612"/>
            <a:ext cx="2602626" cy="931544"/>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Baseline Naive </a:t>
            </a:r>
          </a:p>
          <a:p>
            <a:pPr algn="l">
              <a:lnSpc>
                <a:spcPts val="3885"/>
              </a:lnSpc>
            </a:pPr>
            <a:r>
              <a:rPr lang="en-US" sz="2100">
                <a:solidFill>
                  <a:srgbClr val="000000"/>
                </a:solidFill>
                <a:latin typeface="Inter"/>
              </a:rPr>
              <a:t>Bayes Model </a:t>
            </a:r>
          </a:p>
        </p:txBody>
      </p:sp>
      <p:sp>
        <p:nvSpPr>
          <p:cNvPr name="TextBox 30" id="30"/>
          <p:cNvSpPr txBox="true"/>
          <p:nvPr/>
        </p:nvSpPr>
        <p:spPr>
          <a:xfrm rot="0">
            <a:off x="14484717" y="1898612"/>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Naive Bayes Model with class imbalance</a:t>
            </a:r>
          </a:p>
        </p:txBody>
      </p:sp>
      <p:sp>
        <p:nvSpPr>
          <p:cNvPr name="TextBox 31" id="31"/>
          <p:cNvSpPr txBox="true"/>
          <p:nvPr/>
        </p:nvSpPr>
        <p:spPr>
          <a:xfrm rot="0">
            <a:off x="1039499" y="5418780"/>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Naive Bayes Model TF-IDF vectorization</a:t>
            </a:r>
          </a:p>
        </p:txBody>
      </p:sp>
      <p:sp>
        <p:nvSpPr>
          <p:cNvPr name="TextBox 32" id="32"/>
          <p:cNvSpPr txBox="true"/>
          <p:nvPr/>
        </p:nvSpPr>
        <p:spPr>
          <a:xfrm rot="0">
            <a:off x="4397742" y="5418780"/>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Naive Bayes Model  Count Vectorization</a:t>
            </a:r>
          </a:p>
        </p:txBody>
      </p:sp>
      <p:sp>
        <p:nvSpPr>
          <p:cNvPr name="TextBox 33" id="33"/>
          <p:cNvSpPr txBox="true"/>
          <p:nvPr/>
        </p:nvSpPr>
        <p:spPr>
          <a:xfrm rot="0">
            <a:off x="7762108" y="5418780"/>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Naive Bayes Model with Bi-Grams</a:t>
            </a:r>
          </a:p>
        </p:txBody>
      </p:sp>
      <p:sp>
        <p:nvSpPr>
          <p:cNvPr name="TextBox 34" id="34"/>
          <p:cNvSpPr txBox="true"/>
          <p:nvPr/>
        </p:nvSpPr>
        <p:spPr>
          <a:xfrm rot="0">
            <a:off x="11122392" y="5418780"/>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Random Forest Model</a:t>
            </a:r>
          </a:p>
        </p:txBody>
      </p:sp>
      <p:sp>
        <p:nvSpPr>
          <p:cNvPr name="TextBox 35" id="35"/>
          <p:cNvSpPr txBox="true"/>
          <p:nvPr/>
        </p:nvSpPr>
        <p:spPr>
          <a:xfrm rot="0">
            <a:off x="14475959" y="5418780"/>
            <a:ext cx="2763784" cy="931545"/>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Naive Bayes without lemmatization</a:t>
            </a:r>
          </a:p>
        </p:txBody>
      </p:sp>
      <p:sp>
        <p:nvSpPr>
          <p:cNvPr name="TextBox 36" id="36"/>
          <p:cNvSpPr txBox="true"/>
          <p:nvPr/>
        </p:nvSpPr>
        <p:spPr>
          <a:xfrm rot="0">
            <a:off x="11122392" y="291513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81,6% </a:t>
            </a:r>
          </a:p>
        </p:txBody>
      </p:sp>
      <p:sp>
        <p:nvSpPr>
          <p:cNvPr name="TextBox 37" id="37"/>
          <p:cNvSpPr txBox="true"/>
          <p:nvPr/>
        </p:nvSpPr>
        <p:spPr>
          <a:xfrm rot="0">
            <a:off x="11122392" y="337995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59.3 %</a:t>
            </a:r>
          </a:p>
        </p:txBody>
      </p:sp>
      <p:sp>
        <p:nvSpPr>
          <p:cNvPr name="TextBox 38" id="38"/>
          <p:cNvSpPr txBox="true"/>
          <p:nvPr/>
        </p:nvSpPr>
        <p:spPr>
          <a:xfrm rot="0">
            <a:off x="11122392" y="378771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81.5 %</a:t>
            </a:r>
          </a:p>
        </p:txBody>
      </p:sp>
      <p:sp>
        <p:nvSpPr>
          <p:cNvPr name="TextBox 39" id="39"/>
          <p:cNvSpPr txBox="true"/>
          <p:nvPr/>
        </p:nvSpPr>
        <p:spPr>
          <a:xfrm rot="0">
            <a:off x="11122392" y="4252535"/>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58.5%</a:t>
            </a:r>
          </a:p>
        </p:txBody>
      </p:sp>
      <p:sp>
        <p:nvSpPr>
          <p:cNvPr name="TextBox 40" id="40"/>
          <p:cNvSpPr txBox="true"/>
          <p:nvPr/>
        </p:nvSpPr>
        <p:spPr>
          <a:xfrm rot="0">
            <a:off x="14475959" y="2962804"/>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82.6%</a:t>
            </a:r>
          </a:p>
        </p:txBody>
      </p:sp>
      <p:sp>
        <p:nvSpPr>
          <p:cNvPr name="TextBox 41" id="41"/>
          <p:cNvSpPr txBox="true"/>
          <p:nvPr/>
        </p:nvSpPr>
        <p:spPr>
          <a:xfrm rot="0">
            <a:off x="14475959" y="3427623"/>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59.4%</a:t>
            </a:r>
          </a:p>
        </p:txBody>
      </p:sp>
      <p:sp>
        <p:nvSpPr>
          <p:cNvPr name="TextBox 42" id="42"/>
          <p:cNvSpPr txBox="true"/>
          <p:nvPr/>
        </p:nvSpPr>
        <p:spPr>
          <a:xfrm rot="0">
            <a:off x="14475959" y="383539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82.6 %</a:t>
            </a:r>
          </a:p>
        </p:txBody>
      </p:sp>
      <p:sp>
        <p:nvSpPr>
          <p:cNvPr name="TextBox 43" id="43"/>
          <p:cNvSpPr txBox="true"/>
          <p:nvPr/>
        </p:nvSpPr>
        <p:spPr>
          <a:xfrm rot="0">
            <a:off x="14475959" y="4300209"/>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59.2 %</a:t>
            </a:r>
          </a:p>
        </p:txBody>
      </p:sp>
      <p:sp>
        <p:nvSpPr>
          <p:cNvPr name="TextBox 44" id="44"/>
          <p:cNvSpPr txBox="true"/>
          <p:nvPr/>
        </p:nvSpPr>
        <p:spPr>
          <a:xfrm rot="0">
            <a:off x="1039499" y="6455100"/>
            <a:ext cx="2701785"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82.6 %</a:t>
            </a:r>
          </a:p>
        </p:txBody>
      </p:sp>
      <p:sp>
        <p:nvSpPr>
          <p:cNvPr name="TextBox 45" id="45"/>
          <p:cNvSpPr txBox="true"/>
          <p:nvPr/>
        </p:nvSpPr>
        <p:spPr>
          <a:xfrm rot="0">
            <a:off x="1039499" y="6919920"/>
            <a:ext cx="2701785"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59.4 %</a:t>
            </a:r>
          </a:p>
        </p:txBody>
      </p:sp>
      <p:sp>
        <p:nvSpPr>
          <p:cNvPr name="TextBox 46" id="46"/>
          <p:cNvSpPr txBox="true"/>
          <p:nvPr/>
        </p:nvSpPr>
        <p:spPr>
          <a:xfrm rot="0">
            <a:off x="1039499" y="732768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82.6 %</a:t>
            </a:r>
          </a:p>
        </p:txBody>
      </p:sp>
      <p:sp>
        <p:nvSpPr>
          <p:cNvPr name="TextBox 47" id="47"/>
          <p:cNvSpPr txBox="true"/>
          <p:nvPr/>
        </p:nvSpPr>
        <p:spPr>
          <a:xfrm rot="0">
            <a:off x="1039499" y="7792505"/>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59.2 %</a:t>
            </a:r>
          </a:p>
        </p:txBody>
      </p:sp>
      <p:sp>
        <p:nvSpPr>
          <p:cNvPr name="TextBox 48" id="48"/>
          <p:cNvSpPr txBox="true"/>
          <p:nvPr/>
        </p:nvSpPr>
        <p:spPr>
          <a:xfrm rot="0">
            <a:off x="4397742" y="6407427"/>
            <a:ext cx="2563932"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78.6 %</a:t>
            </a:r>
          </a:p>
        </p:txBody>
      </p:sp>
      <p:sp>
        <p:nvSpPr>
          <p:cNvPr name="TextBox 49" id="49"/>
          <p:cNvSpPr txBox="true"/>
          <p:nvPr/>
        </p:nvSpPr>
        <p:spPr>
          <a:xfrm rot="0">
            <a:off x="4397742" y="687224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58.1 %</a:t>
            </a:r>
          </a:p>
        </p:txBody>
      </p:sp>
      <p:sp>
        <p:nvSpPr>
          <p:cNvPr name="TextBox 50" id="50"/>
          <p:cNvSpPr txBox="true"/>
          <p:nvPr/>
        </p:nvSpPr>
        <p:spPr>
          <a:xfrm rot="0">
            <a:off x="4397742" y="7280012"/>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78.7 %</a:t>
            </a:r>
          </a:p>
        </p:txBody>
      </p:sp>
      <p:sp>
        <p:nvSpPr>
          <p:cNvPr name="TextBox 51" id="51"/>
          <p:cNvSpPr txBox="true"/>
          <p:nvPr/>
        </p:nvSpPr>
        <p:spPr>
          <a:xfrm rot="0">
            <a:off x="4397742" y="7744832"/>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57.7 %</a:t>
            </a:r>
          </a:p>
        </p:txBody>
      </p:sp>
      <p:sp>
        <p:nvSpPr>
          <p:cNvPr name="TextBox 52" id="52"/>
          <p:cNvSpPr txBox="true"/>
          <p:nvPr/>
        </p:nvSpPr>
        <p:spPr>
          <a:xfrm rot="0">
            <a:off x="7679488" y="6455100"/>
            <a:ext cx="2519746"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84.9 %</a:t>
            </a:r>
          </a:p>
        </p:txBody>
      </p:sp>
      <p:sp>
        <p:nvSpPr>
          <p:cNvPr name="TextBox 53" id="53"/>
          <p:cNvSpPr txBox="true"/>
          <p:nvPr/>
        </p:nvSpPr>
        <p:spPr>
          <a:xfrm rot="0">
            <a:off x="7679488" y="691992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39.7 %</a:t>
            </a:r>
          </a:p>
        </p:txBody>
      </p:sp>
      <p:sp>
        <p:nvSpPr>
          <p:cNvPr name="TextBox 54" id="54"/>
          <p:cNvSpPr txBox="true"/>
          <p:nvPr/>
        </p:nvSpPr>
        <p:spPr>
          <a:xfrm rot="0">
            <a:off x="7679488" y="732768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86.3 %</a:t>
            </a:r>
          </a:p>
        </p:txBody>
      </p:sp>
      <p:sp>
        <p:nvSpPr>
          <p:cNvPr name="TextBox 55" id="55"/>
          <p:cNvSpPr txBox="true"/>
          <p:nvPr/>
        </p:nvSpPr>
        <p:spPr>
          <a:xfrm rot="0">
            <a:off x="7679488" y="7792505"/>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42.9 %</a:t>
            </a:r>
          </a:p>
        </p:txBody>
      </p:sp>
      <p:sp>
        <p:nvSpPr>
          <p:cNvPr name="TextBox 56" id="56"/>
          <p:cNvSpPr txBox="true"/>
          <p:nvPr/>
        </p:nvSpPr>
        <p:spPr>
          <a:xfrm rot="0">
            <a:off x="11122392" y="6455100"/>
            <a:ext cx="2711659"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97.3 %</a:t>
            </a:r>
          </a:p>
        </p:txBody>
      </p:sp>
      <p:sp>
        <p:nvSpPr>
          <p:cNvPr name="TextBox 57" id="57"/>
          <p:cNvSpPr txBox="true"/>
          <p:nvPr/>
        </p:nvSpPr>
        <p:spPr>
          <a:xfrm rot="0">
            <a:off x="11122392" y="691992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59.2 %</a:t>
            </a:r>
          </a:p>
        </p:txBody>
      </p:sp>
      <p:sp>
        <p:nvSpPr>
          <p:cNvPr name="TextBox 58" id="58"/>
          <p:cNvSpPr txBox="true"/>
          <p:nvPr/>
        </p:nvSpPr>
        <p:spPr>
          <a:xfrm rot="0">
            <a:off x="11122392" y="732768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97.3 %</a:t>
            </a:r>
          </a:p>
        </p:txBody>
      </p:sp>
      <p:sp>
        <p:nvSpPr>
          <p:cNvPr name="TextBox 59" id="59"/>
          <p:cNvSpPr txBox="true"/>
          <p:nvPr/>
        </p:nvSpPr>
        <p:spPr>
          <a:xfrm rot="0">
            <a:off x="11122392" y="7792505"/>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59.7 %</a:t>
            </a:r>
          </a:p>
        </p:txBody>
      </p:sp>
      <p:sp>
        <p:nvSpPr>
          <p:cNvPr name="TextBox 60" id="60"/>
          <p:cNvSpPr txBox="true"/>
          <p:nvPr/>
        </p:nvSpPr>
        <p:spPr>
          <a:xfrm rot="0">
            <a:off x="14538255" y="6455100"/>
            <a:ext cx="270148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acc: 84.3 %</a:t>
            </a:r>
          </a:p>
        </p:txBody>
      </p:sp>
      <p:sp>
        <p:nvSpPr>
          <p:cNvPr name="TextBox 61" id="61"/>
          <p:cNvSpPr txBox="true"/>
          <p:nvPr/>
        </p:nvSpPr>
        <p:spPr>
          <a:xfrm rot="0">
            <a:off x="14538255" y="6919920"/>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acc: 60.8 %</a:t>
            </a:r>
          </a:p>
        </p:txBody>
      </p:sp>
      <p:sp>
        <p:nvSpPr>
          <p:cNvPr name="TextBox 62" id="62"/>
          <p:cNvSpPr txBox="true"/>
          <p:nvPr/>
        </p:nvSpPr>
        <p:spPr>
          <a:xfrm rot="0">
            <a:off x="14538255" y="7327686"/>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training F1:  84.3 %</a:t>
            </a:r>
          </a:p>
        </p:txBody>
      </p:sp>
      <p:sp>
        <p:nvSpPr>
          <p:cNvPr name="TextBox 63" id="63"/>
          <p:cNvSpPr txBox="true"/>
          <p:nvPr/>
        </p:nvSpPr>
        <p:spPr>
          <a:xfrm rot="0">
            <a:off x="14538255" y="7792505"/>
            <a:ext cx="2441468" cy="445769"/>
          </a:xfrm>
          <a:prstGeom prst="rect">
            <a:avLst/>
          </a:prstGeom>
        </p:spPr>
        <p:txBody>
          <a:bodyPr anchor="t" rtlCol="false" tIns="0" lIns="0" bIns="0" rIns="0">
            <a:spAutoFit/>
          </a:bodyPr>
          <a:lstStyle/>
          <a:p>
            <a:pPr algn="l">
              <a:lnSpc>
                <a:spcPts val="3885"/>
              </a:lnSpc>
            </a:pPr>
            <a:r>
              <a:rPr lang="en-US" sz="2100">
                <a:solidFill>
                  <a:srgbClr val="000000"/>
                </a:solidFill>
                <a:latin typeface="Inter"/>
              </a:rPr>
              <a:t>testing F1:  60.6 %</a:t>
            </a:r>
          </a:p>
        </p:txBody>
      </p:sp>
      <p:sp>
        <p:nvSpPr>
          <p:cNvPr name="TextBox 64" id="64"/>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15</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197404"/>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2571750" y="1463896"/>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Conclusion</a:t>
            </a:r>
          </a:p>
        </p:txBody>
      </p:sp>
      <p:sp>
        <p:nvSpPr>
          <p:cNvPr name="TextBox 8" id="8"/>
          <p:cNvSpPr txBox="true"/>
          <p:nvPr/>
        </p:nvSpPr>
        <p:spPr>
          <a:xfrm rot="0">
            <a:off x="1671735" y="2903966"/>
            <a:ext cx="14944529" cy="576580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The final model is the Multinomial Naive Bayes Model with TF-IDF vectorization and without lemmatization, which provides the best accuracy.</a:t>
            </a:r>
          </a:p>
          <a:p>
            <a:pPr algn="l">
              <a:lnSpc>
                <a:spcPts val="4624"/>
              </a:lnSpc>
            </a:pPr>
            <a:r>
              <a:rPr lang="en-US" sz="2499">
                <a:solidFill>
                  <a:srgbClr val="000000"/>
                </a:solidFill>
                <a:latin typeface="Inter"/>
              </a:rPr>
              <a:t>It is important to note that there are some small differences that contribute to choosing Multinomial Naive Bayes Model without lemmatization version as the final model:</a:t>
            </a:r>
          </a:p>
          <a:p>
            <a:pPr algn="l">
              <a:lnSpc>
                <a:spcPts val="4624"/>
              </a:lnSpc>
            </a:pPr>
          </a:p>
          <a:p>
            <a:pPr algn="l" marL="539749" indent="-269875" lvl="1">
              <a:lnSpc>
                <a:spcPts val="4624"/>
              </a:lnSpc>
              <a:buFont typeface="Arial"/>
              <a:buChar char="•"/>
            </a:pPr>
            <a:r>
              <a:rPr lang="en-US" sz="2499">
                <a:solidFill>
                  <a:srgbClr val="000000"/>
                </a:solidFill>
                <a:latin typeface="Inter"/>
              </a:rPr>
              <a:t>The test accuracy and F1 scores are higher for this model compared to the lemmatized version (60% accuracy and around 60% F1 score)</a:t>
            </a:r>
          </a:p>
          <a:p>
            <a:pPr algn="l" marL="539749" indent="-269875" lvl="1">
              <a:lnSpc>
                <a:spcPts val="4624"/>
              </a:lnSpc>
              <a:buFont typeface="Arial"/>
              <a:buChar char="•"/>
            </a:pPr>
            <a:r>
              <a:rPr lang="en-US" sz="2499">
                <a:solidFill>
                  <a:srgbClr val="000000"/>
                </a:solidFill>
                <a:latin typeface="Inter"/>
              </a:rPr>
              <a:t>The text data based on which thus model was implemented is not lemmatized, but is lowercased with stopwords and city names removed from it.</a:t>
            </a:r>
          </a:p>
          <a:p>
            <a:pPr algn="l" marL="539749" indent="-269875" lvl="1">
              <a:lnSpc>
                <a:spcPts val="4624"/>
              </a:lnSpc>
              <a:buFont typeface="Arial"/>
              <a:buChar char="•"/>
            </a:pPr>
            <a:r>
              <a:rPr lang="en-US" sz="2499">
                <a:solidFill>
                  <a:srgbClr val="000000"/>
                </a:solidFill>
                <a:latin typeface="Inter"/>
              </a:rPr>
              <a:t>Lemmatization version is more computationally expensive than getting rid of the lemmatization</a:t>
            </a:r>
          </a:p>
        </p:txBody>
      </p:sp>
      <p:sp>
        <p:nvSpPr>
          <p:cNvPr name="TextBox 9" id="9"/>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197404"/>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574668" y="2636410"/>
            <a:ext cx="4518767" cy="5014180"/>
          </a:xfrm>
          <a:custGeom>
            <a:avLst/>
            <a:gdLst/>
            <a:ahLst/>
            <a:cxnLst/>
            <a:rect r="r" b="b" t="t" l="l"/>
            <a:pathLst>
              <a:path h="5014180" w="4518767">
                <a:moveTo>
                  <a:pt x="0" y="0"/>
                </a:moveTo>
                <a:lnTo>
                  <a:pt x="4518767" y="0"/>
                </a:lnTo>
                <a:lnTo>
                  <a:pt x="4518767" y="5014180"/>
                </a:lnTo>
                <a:lnTo>
                  <a:pt x="0" y="5014180"/>
                </a:lnTo>
                <a:lnTo>
                  <a:pt x="0" y="0"/>
                </a:lnTo>
                <a:close/>
              </a:path>
            </a:pathLst>
          </a:custGeom>
          <a:blipFill>
            <a:blip r:embed="rId2">
              <a:alphaModFix amt="85000"/>
            </a:blip>
            <a:stretch>
              <a:fillRect l="0" t="0" r="0" b="0"/>
            </a:stretch>
          </a:blipFill>
        </p:spPr>
      </p:sp>
      <p:sp>
        <p:nvSpPr>
          <p:cNvPr name="TextBox 8" id="8"/>
          <p:cNvSpPr txBox="true"/>
          <p:nvPr/>
        </p:nvSpPr>
        <p:spPr>
          <a:xfrm rot="0">
            <a:off x="2571750" y="1463896"/>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Future Work</a:t>
            </a:r>
          </a:p>
        </p:txBody>
      </p:sp>
      <p:sp>
        <p:nvSpPr>
          <p:cNvPr name="TextBox 9" id="9"/>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17</a:t>
            </a:r>
          </a:p>
        </p:txBody>
      </p:sp>
      <p:sp>
        <p:nvSpPr>
          <p:cNvPr name="TextBox 10" id="10"/>
          <p:cNvSpPr txBox="true"/>
          <p:nvPr/>
        </p:nvSpPr>
        <p:spPr>
          <a:xfrm rot="0">
            <a:off x="1211814" y="4474004"/>
            <a:ext cx="9494869" cy="4022725"/>
          </a:xfrm>
          <a:prstGeom prst="rect">
            <a:avLst/>
          </a:prstGeom>
        </p:spPr>
        <p:txBody>
          <a:bodyPr anchor="t" rtlCol="false" tIns="0" lIns="0" bIns="0" rIns="0">
            <a:spAutoFit/>
          </a:bodyPr>
          <a:lstStyle/>
          <a:p>
            <a:pPr algn="l" marL="539749" indent="-269875" lvl="1">
              <a:lnSpc>
                <a:spcPts val="4624"/>
              </a:lnSpc>
              <a:buFont typeface="Arial"/>
              <a:buChar char="•"/>
            </a:pPr>
            <a:r>
              <a:rPr lang="en-US" sz="2499">
                <a:solidFill>
                  <a:srgbClr val="000000"/>
                </a:solidFill>
                <a:latin typeface="Inter"/>
              </a:rPr>
              <a:t>Include even more data of more than 12 popular cities from the TripAdvisor's website and have the models work on more data points. </a:t>
            </a:r>
          </a:p>
          <a:p>
            <a:pPr algn="l">
              <a:lnSpc>
                <a:spcPts val="4624"/>
              </a:lnSpc>
            </a:pPr>
          </a:p>
          <a:p>
            <a:pPr algn="l" marL="539749" indent="-269875" lvl="1">
              <a:lnSpc>
                <a:spcPts val="4624"/>
              </a:lnSpc>
              <a:buFont typeface="Arial"/>
              <a:buChar char="•"/>
            </a:pPr>
            <a:r>
              <a:rPr lang="en-US" sz="2499">
                <a:solidFill>
                  <a:srgbClr val="000000"/>
                </a:solidFill>
                <a:latin typeface="Inter"/>
              </a:rPr>
              <a:t>Include reviews left by people about attraction places of cities and take keywords from these reviews to add them as features of the cities.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741324" y="3600450"/>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4284374" y="3866942"/>
            <a:ext cx="11262301"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444588"/>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0280141" y="2739026"/>
            <a:ext cx="6979159" cy="4652773"/>
          </a:xfrm>
          <a:custGeom>
            <a:avLst/>
            <a:gdLst/>
            <a:ahLst/>
            <a:cxnLst/>
            <a:rect r="r" b="b" t="t" l="l"/>
            <a:pathLst>
              <a:path h="4652773" w="6979159">
                <a:moveTo>
                  <a:pt x="0" y="0"/>
                </a:moveTo>
                <a:lnTo>
                  <a:pt x="6979159" y="0"/>
                </a:lnTo>
                <a:lnTo>
                  <a:pt x="6979159" y="4652773"/>
                </a:lnTo>
                <a:lnTo>
                  <a:pt x="0" y="4652773"/>
                </a:lnTo>
                <a:lnTo>
                  <a:pt x="0" y="0"/>
                </a:lnTo>
                <a:close/>
              </a:path>
            </a:pathLst>
          </a:custGeom>
          <a:blipFill>
            <a:blip r:embed="rId2"/>
            <a:stretch>
              <a:fillRect l="0" t="0" r="0" b="0"/>
            </a:stretch>
          </a:blipFill>
        </p:spPr>
      </p:sp>
      <p:grpSp>
        <p:nvGrpSpPr>
          <p:cNvPr name="Group 8" id="8"/>
          <p:cNvGrpSpPr/>
          <p:nvPr/>
        </p:nvGrpSpPr>
        <p:grpSpPr>
          <a:xfrm rot="0">
            <a:off x="10304946" y="2739026"/>
            <a:ext cx="6954354" cy="4652773"/>
            <a:chOff x="0" y="0"/>
            <a:chExt cx="1831599" cy="1225422"/>
          </a:xfrm>
        </p:grpSpPr>
        <p:sp>
          <p:nvSpPr>
            <p:cNvPr name="Freeform 9" id="9"/>
            <p:cNvSpPr/>
            <p:nvPr/>
          </p:nvSpPr>
          <p:spPr>
            <a:xfrm flipH="false" flipV="false" rot="0">
              <a:off x="0" y="0"/>
              <a:ext cx="1831599" cy="1225422"/>
            </a:xfrm>
            <a:custGeom>
              <a:avLst/>
              <a:gdLst/>
              <a:ahLst/>
              <a:cxnLst/>
              <a:rect r="r" b="b" t="t" l="l"/>
              <a:pathLst>
                <a:path h="1225422" w="1831599">
                  <a:moveTo>
                    <a:pt x="0" y="0"/>
                  </a:moveTo>
                  <a:lnTo>
                    <a:pt x="1831599" y="0"/>
                  </a:lnTo>
                  <a:lnTo>
                    <a:pt x="1831599" y="1225422"/>
                  </a:lnTo>
                  <a:lnTo>
                    <a:pt x="0" y="1225422"/>
                  </a:lnTo>
                  <a:close/>
                </a:path>
              </a:pathLst>
            </a:custGeom>
            <a:solidFill>
              <a:srgbClr val="C6A28D">
                <a:alpha val="46667"/>
              </a:srgbClr>
            </a:solidFill>
          </p:spPr>
        </p:sp>
        <p:sp>
          <p:nvSpPr>
            <p:cNvPr name="TextBox 10" id="10"/>
            <p:cNvSpPr txBox="true"/>
            <p:nvPr/>
          </p:nvSpPr>
          <p:spPr>
            <a:xfrm>
              <a:off x="0" y="-47625"/>
              <a:ext cx="1831599" cy="1273047"/>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02</a:t>
            </a:r>
          </a:p>
        </p:txBody>
      </p:sp>
      <p:sp>
        <p:nvSpPr>
          <p:cNvPr name="TextBox 12" id="12"/>
          <p:cNvSpPr txBox="true"/>
          <p:nvPr/>
        </p:nvSpPr>
        <p:spPr>
          <a:xfrm rot="0">
            <a:off x="2571750" y="2273159"/>
            <a:ext cx="6572250"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Contents</a:t>
            </a:r>
          </a:p>
        </p:txBody>
      </p:sp>
      <p:sp>
        <p:nvSpPr>
          <p:cNvPr name="TextBox 13" id="13"/>
          <p:cNvSpPr txBox="true"/>
          <p:nvPr/>
        </p:nvSpPr>
        <p:spPr>
          <a:xfrm rot="0">
            <a:off x="5217346" y="4494685"/>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Introduction</a:t>
            </a:r>
          </a:p>
        </p:txBody>
      </p:sp>
      <p:sp>
        <p:nvSpPr>
          <p:cNvPr name="TextBox 14" id="14"/>
          <p:cNvSpPr txBox="true"/>
          <p:nvPr/>
        </p:nvSpPr>
        <p:spPr>
          <a:xfrm rot="0">
            <a:off x="4114800" y="4494685"/>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01.</a:t>
            </a:r>
          </a:p>
        </p:txBody>
      </p:sp>
      <p:sp>
        <p:nvSpPr>
          <p:cNvPr name="TextBox 15" id="15"/>
          <p:cNvSpPr txBox="true"/>
          <p:nvPr/>
        </p:nvSpPr>
        <p:spPr>
          <a:xfrm rot="0">
            <a:off x="5217346" y="5017787"/>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Introduction to Data</a:t>
            </a:r>
          </a:p>
        </p:txBody>
      </p:sp>
      <p:sp>
        <p:nvSpPr>
          <p:cNvPr name="TextBox 16" id="16"/>
          <p:cNvSpPr txBox="true"/>
          <p:nvPr/>
        </p:nvSpPr>
        <p:spPr>
          <a:xfrm rot="0">
            <a:off x="4114800" y="5017787"/>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02.</a:t>
            </a:r>
          </a:p>
        </p:txBody>
      </p:sp>
      <p:sp>
        <p:nvSpPr>
          <p:cNvPr name="TextBox 17" id="17"/>
          <p:cNvSpPr txBox="true"/>
          <p:nvPr/>
        </p:nvSpPr>
        <p:spPr>
          <a:xfrm rot="0">
            <a:off x="5217346" y="5538487"/>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Literature Review</a:t>
            </a:r>
          </a:p>
        </p:txBody>
      </p:sp>
      <p:sp>
        <p:nvSpPr>
          <p:cNvPr name="TextBox 18" id="18"/>
          <p:cNvSpPr txBox="true"/>
          <p:nvPr/>
        </p:nvSpPr>
        <p:spPr>
          <a:xfrm rot="0">
            <a:off x="4114800" y="5538487"/>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03.</a:t>
            </a:r>
          </a:p>
        </p:txBody>
      </p:sp>
      <p:sp>
        <p:nvSpPr>
          <p:cNvPr name="TextBox 19" id="19"/>
          <p:cNvSpPr txBox="true"/>
          <p:nvPr/>
        </p:nvSpPr>
        <p:spPr>
          <a:xfrm rot="0">
            <a:off x="5217346" y="6059187"/>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Applied Models</a:t>
            </a:r>
          </a:p>
        </p:txBody>
      </p:sp>
      <p:sp>
        <p:nvSpPr>
          <p:cNvPr name="TextBox 20" id="20"/>
          <p:cNvSpPr txBox="true"/>
          <p:nvPr/>
        </p:nvSpPr>
        <p:spPr>
          <a:xfrm rot="0">
            <a:off x="4114800" y="6059187"/>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04.</a:t>
            </a:r>
          </a:p>
        </p:txBody>
      </p:sp>
      <p:sp>
        <p:nvSpPr>
          <p:cNvPr name="TextBox 21" id="21"/>
          <p:cNvSpPr txBox="true"/>
          <p:nvPr/>
        </p:nvSpPr>
        <p:spPr>
          <a:xfrm rot="0">
            <a:off x="5217346" y="6582290"/>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Results</a:t>
            </a:r>
          </a:p>
        </p:txBody>
      </p:sp>
      <p:sp>
        <p:nvSpPr>
          <p:cNvPr name="TextBox 22" id="22"/>
          <p:cNvSpPr txBox="true"/>
          <p:nvPr/>
        </p:nvSpPr>
        <p:spPr>
          <a:xfrm rot="0">
            <a:off x="4114800" y="6582290"/>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05.</a:t>
            </a:r>
          </a:p>
        </p:txBody>
      </p:sp>
      <p:sp>
        <p:nvSpPr>
          <p:cNvPr name="TextBox 23" id="23"/>
          <p:cNvSpPr txBox="true"/>
          <p:nvPr/>
        </p:nvSpPr>
        <p:spPr>
          <a:xfrm rot="0">
            <a:off x="5217346" y="7102990"/>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Conclusion</a:t>
            </a:r>
          </a:p>
        </p:txBody>
      </p:sp>
      <p:sp>
        <p:nvSpPr>
          <p:cNvPr name="TextBox 24" id="24"/>
          <p:cNvSpPr txBox="true"/>
          <p:nvPr/>
        </p:nvSpPr>
        <p:spPr>
          <a:xfrm rot="0">
            <a:off x="4114800" y="7102990"/>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06.</a:t>
            </a:r>
          </a:p>
        </p:txBody>
      </p:sp>
      <p:sp>
        <p:nvSpPr>
          <p:cNvPr name="TextBox 25" id="25"/>
          <p:cNvSpPr txBox="true"/>
          <p:nvPr/>
        </p:nvSpPr>
        <p:spPr>
          <a:xfrm rot="0">
            <a:off x="5217346" y="7620515"/>
            <a:ext cx="5087600"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Future Work</a:t>
            </a:r>
          </a:p>
        </p:txBody>
      </p:sp>
      <p:sp>
        <p:nvSpPr>
          <p:cNvPr name="TextBox 26" id="26"/>
          <p:cNvSpPr txBox="true"/>
          <p:nvPr/>
        </p:nvSpPr>
        <p:spPr>
          <a:xfrm rot="0">
            <a:off x="4114800" y="7620515"/>
            <a:ext cx="1102546" cy="422275"/>
          </a:xfrm>
          <a:prstGeom prst="rect">
            <a:avLst/>
          </a:prstGeom>
        </p:spPr>
        <p:txBody>
          <a:bodyPr anchor="t" rtlCol="false" tIns="0" lIns="0" bIns="0" rIns="0">
            <a:spAutoFit/>
          </a:bodyPr>
          <a:lstStyle/>
          <a:p>
            <a:pPr algn="l">
              <a:lnSpc>
                <a:spcPts val="3499"/>
              </a:lnSpc>
            </a:pPr>
            <a:r>
              <a:rPr lang="en-US" sz="2499">
                <a:solidFill>
                  <a:srgbClr val="000000"/>
                </a:solidFill>
                <a:latin typeface="Inter"/>
              </a:rPr>
              <a:t>06.</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03</a:t>
            </a:r>
          </a:p>
        </p:txBody>
      </p:sp>
      <p:grpSp>
        <p:nvGrpSpPr>
          <p:cNvPr name="Group 5" id="5"/>
          <p:cNvGrpSpPr/>
          <p:nvPr/>
        </p:nvGrpSpPr>
        <p:grpSpPr>
          <a:xfrm rot="0">
            <a:off x="1028700" y="1444588"/>
            <a:ext cx="3086100" cy="308610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143125" y="1929490"/>
            <a:ext cx="7891775"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Introduction</a:t>
            </a:r>
          </a:p>
        </p:txBody>
      </p:sp>
      <p:sp>
        <p:nvSpPr>
          <p:cNvPr name="TextBox 9" id="9"/>
          <p:cNvSpPr txBox="true"/>
          <p:nvPr/>
        </p:nvSpPr>
        <p:spPr>
          <a:xfrm rot="0">
            <a:off x="1028700" y="5406988"/>
            <a:ext cx="8168625" cy="227965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Traveling has always been popular among people from all around the world. Sometimes people face hardships traveling to their desired places because they lack knowledge about where to travel to. </a:t>
            </a:r>
          </a:p>
        </p:txBody>
      </p:sp>
      <p:sp>
        <p:nvSpPr>
          <p:cNvPr name="TextBox 10" id="10"/>
          <p:cNvSpPr txBox="true"/>
          <p:nvPr/>
        </p:nvSpPr>
        <p:spPr>
          <a:xfrm rot="0">
            <a:off x="9682586" y="3244917"/>
            <a:ext cx="7576714" cy="4022725"/>
          </a:xfrm>
          <a:prstGeom prst="rect">
            <a:avLst/>
          </a:prstGeom>
        </p:spPr>
        <p:txBody>
          <a:bodyPr anchor="t" rtlCol="false" tIns="0" lIns="0" bIns="0" rIns="0">
            <a:spAutoFit/>
          </a:bodyPr>
          <a:lstStyle/>
          <a:p>
            <a:pPr algn="r">
              <a:lnSpc>
                <a:spcPts val="4624"/>
              </a:lnSpc>
            </a:pPr>
            <a:r>
              <a:rPr lang="en-US" sz="2499">
                <a:solidFill>
                  <a:srgbClr val="000000"/>
                </a:solidFill>
                <a:latin typeface="Inter"/>
              </a:rPr>
              <a:t>Travel Advisor allows future travelers to get a prediction for their perfect destination to travel to having a simple input of several words.</a:t>
            </a:r>
          </a:p>
          <a:p>
            <a:pPr algn="r">
              <a:lnSpc>
                <a:spcPts val="4624"/>
              </a:lnSpc>
            </a:pPr>
            <a:r>
              <a:rPr lang="en-US" sz="2499">
                <a:solidFill>
                  <a:srgbClr val="000000"/>
                </a:solidFill>
                <a:latin typeface="Inter"/>
              </a:rPr>
              <a:t>Being trained on about 20,000 distinct and unique text data points, the Travel Advisor is capable to predict a travel destination from 12 different famous cities among travelers.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28700" y="2054128"/>
            <a:ext cx="9123589" cy="6178744"/>
          </a:xfrm>
          <a:custGeom>
            <a:avLst/>
            <a:gdLst/>
            <a:ahLst/>
            <a:cxnLst/>
            <a:rect r="r" b="b" t="t" l="l"/>
            <a:pathLst>
              <a:path h="6178744" w="9123589">
                <a:moveTo>
                  <a:pt x="0" y="0"/>
                </a:moveTo>
                <a:lnTo>
                  <a:pt x="9123589" y="0"/>
                </a:lnTo>
                <a:lnTo>
                  <a:pt x="9123589" y="6178744"/>
                </a:lnTo>
                <a:lnTo>
                  <a:pt x="0" y="6178744"/>
                </a:lnTo>
                <a:lnTo>
                  <a:pt x="0" y="0"/>
                </a:lnTo>
                <a:close/>
              </a:path>
            </a:pathLst>
          </a:custGeom>
          <a:blipFill>
            <a:blip r:embed="rId2">
              <a:alphaModFix amt="50000"/>
            </a:blip>
            <a:stretch>
              <a:fillRect l="-17807" t="0" r="-13412" b="-1240"/>
            </a:stretch>
          </a:blipFill>
        </p:spPr>
      </p:sp>
      <p:sp>
        <p:nvSpPr>
          <p:cNvPr name="TextBox 5" id="5"/>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04</a:t>
            </a:r>
          </a:p>
        </p:txBody>
      </p:sp>
      <p:sp>
        <p:nvSpPr>
          <p:cNvPr name="TextBox 6" id="6"/>
          <p:cNvSpPr txBox="true"/>
          <p:nvPr/>
        </p:nvSpPr>
        <p:spPr>
          <a:xfrm rot="0">
            <a:off x="7416996" y="2470150"/>
            <a:ext cx="9842304" cy="5184775"/>
          </a:xfrm>
          <a:prstGeom prst="rect">
            <a:avLst/>
          </a:prstGeom>
        </p:spPr>
        <p:txBody>
          <a:bodyPr anchor="t" rtlCol="false" tIns="0" lIns="0" bIns="0" rIns="0">
            <a:spAutoFit/>
          </a:bodyPr>
          <a:lstStyle/>
          <a:p>
            <a:pPr algn="r">
              <a:lnSpc>
                <a:spcPts val="4624"/>
              </a:lnSpc>
            </a:pPr>
            <a:r>
              <a:rPr lang="en-US" sz="2499">
                <a:solidFill>
                  <a:srgbClr val="000000"/>
                </a:solidFill>
                <a:latin typeface="Inter"/>
              </a:rPr>
              <a:t>Travel Advisor is a data-driven project that predicts destinations for future travelers with an input of just a few words. It uses data points scraped from the TripAdvisor's website and predicts one of the top 12 famous cities from the same website. </a:t>
            </a:r>
          </a:p>
          <a:p>
            <a:pPr algn="r">
              <a:lnSpc>
                <a:spcPts val="4624"/>
              </a:lnSpc>
            </a:pPr>
          </a:p>
          <a:p>
            <a:pPr algn="r">
              <a:lnSpc>
                <a:spcPts val="4624"/>
              </a:lnSpc>
            </a:pPr>
            <a:r>
              <a:rPr lang="en-US" sz="2499">
                <a:solidFill>
                  <a:srgbClr val="000000"/>
                </a:solidFill>
                <a:latin typeface="Inter"/>
              </a:rPr>
              <a:t>The project utilizes data collected from 12 top cities from TripAdvisor’s website list on Traveler’s Choice. Project dataset is collected by scraping the titles from the website “attractions” section for each of the cities.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a:off x="1028700" y="1038225"/>
            <a:ext cx="8573885"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9602585" y="0"/>
            <a:ext cx="8685415" cy="5275711"/>
          </a:xfrm>
          <a:custGeom>
            <a:avLst/>
            <a:gdLst/>
            <a:ahLst/>
            <a:cxnLst/>
            <a:rect r="r" b="b" t="t" l="l"/>
            <a:pathLst>
              <a:path h="5275711" w="8685415">
                <a:moveTo>
                  <a:pt x="0" y="0"/>
                </a:moveTo>
                <a:lnTo>
                  <a:pt x="8685415" y="0"/>
                </a:lnTo>
                <a:lnTo>
                  <a:pt x="8685415" y="5275711"/>
                </a:lnTo>
                <a:lnTo>
                  <a:pt x="0" y="5275711"/>
                </a:lnTo>
                <a:lnTo>
                  <a:pt x="0" y="0"/>
                </a:lnTo>
                <a:close/>
              </a:path>
            </a:pathLst>
          </a:custGeom>
          <a:blipFill>
            <a:blip r:embed="rId2">
              <a:alphaModFix amt="65000"/>
            </a:blip>
            <a:stretch>
              <a:fillRect l="0" t="0" r="0" b="0"/>
            </a:stretch>
          </a:blipFill>
        </p:spPr>
      </p:sp>
      <p:sp>
        <p:nvSpPr>
          <p:cNvPr name="TextBox 5" id="5"/>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05</a:t>
            </a:r>
          </a:p>
        </p:txBody>
      </p:sp>
      <p:sp>
        <p:nvSpPr>
          <p:cNvPr name="TextBox 6" id="6"/>
          <p:cNvSpPr txBox="true"/>
          <p:nvPr/>
        </p:nvSpPr>
        <p:spPr>
          <a:xfrm rot="0">
            <a:off x="1028700" y="2316389"/>
            <a:ext cx="9842304" cy="4022725"/>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Data cleaning process includes several steps:</a:t>
            </a:r>
          </a:p>
          <a:p>
            <a:pPr algn="l">
              <a:lnSpc>
                <a:spcPts val="4624"/>
              </a:lnSpc>
            </a:pPr>
          </a:p>
          <a:p>
            <a:pPr algn="l" marL="539749" indent="-269875" lvl="1">
              <a:lnSpc>
                <a:spcPts val="4624"/>
              </a:lnSpc>
              <a:buFont typeface="Arial"/>
              <a:buChar char="•"/>
            </a:pPr>
            <a:r>
              <a:rPr lang="en-US" sz="2499">
                <a:solidFill>
                  <a:srgbClr val="000000"/>
                </a:solidFill>
                <a:latin typeface="Inter"/>
              </a:rPr>
              <a:t>Removing punctuation and numbers</a:t>
            </a:r>
          </a:p>
          <a:p>
            <a:pPr algn="l" marL="539749" indent="-269875" lvl="1">
              <a:lnSpc>
                <a:spcPts val="4624"/>
              </a:lnSpc>
              <a:buFont typeface="Arial"/>
              <a:buChar char="•"/>
            </a:pPr>
            <a:r>
              <a:rPr lang="en-US" sz="2499">
                <a:solidFill>
                  <a:srgbClr val="000000"/>
                </a:solidFill>
                <a:latin typeface="Inter"/>
              </a:rPr>
              <a:t>Lowercasing everything</a:t>
            </a:r>
          </a:p>
          <a:p>
            <a:pPr algn="l" marL="539749" indent="-269875" lvl="1">
              <a:lnSpc>
                <a:spcPts val="4624"/>
              </a:lnSpc>
              <a:buFont typeface="Arial"/>
              <a:buChar char="•"/>
            </a:pPr>
            <a:r>
              <a:rPr lang="en-US" sz="2499">
                <a:solidFill>
                  <a:srgbClr val="000000"/>
                </a:solidFill>
                <a:latin typeface="Inter"/>
              </a:rPr>
              <a:t>Removing stop words</a:t>
            </a:r>
          </a:p>
          <a:p>
            <a:pPr algn="l" marL="539749" indent="-269875" lvl="1">
              <a:lnSpc>
                <a:spcPts val="4624"/>
              </a:lnSpc>
              <a:buFont typeface="Arial"/>
              <a:buChar char="•"/>
            </a:pPr>
            <a:r>
              <a:rPr lang="en-US" sz="2499">
                <a:solidFill>
                  <a:srgbClr val="000000"/>
                </a:solidFill>
                <a:latin typeface="Inter"/>
              </a:rPr>
              <a:t>Creating a document term matrix grouped by city</a:t>
            </a:r>
          </a:p>
          <a:p>
            <a:pPr algn="l" marL="539749" indent="-269875" lvl="1">
              <a:lnSpc>
                <a:spcPts val="4624"/>
              </a:lnSpc>
              <a:buFont typeface="Arial"/>
              <a:buChar char="•"/>
            </a:pPr>
            <a:r>
              <a:rPr lang="en-US" sz="2499">
                <a:solidFill>
                  <a:srgbClr val="000000"/>
                </a:solidFill>
                <a:latin typeface="Inter"/>
              </a:rPr>
              <a:t>Visualizing the most frequent words</a:t>
            </a:r>
          </a:p>
        </p:txBody>
      </p:sp>
      <p:sp>
        <p:nvSpPr>
          <p:cNvPr name="TextBox 7" id="7"/>
          <p:cNvSpPr txBox="true"/>
          <p:nvPr/>
        </p:nvSpPr>
        <p:spPr>
          <a:xfrm rot="0">
            <a:off x="7416996" y="5851979"/>
            <a:ext cx="9842304" cy="1698625"/>
          </a:xfrm>
          <a:prstGeom prst="rect">
            <a:avLst/>
          </a:prstGeom>
        </p:spPr>
        <p:txBody>
          <a:bodyPr anchor="t" rtlCol="false" tIns="0" lIns="0" bIns="0" rIns="0">
            <a:spAutoFit/>
          </a:bodyPr>
          <a:lstStyle/>
          <a:p>
            <a:pPr algn="r">
              <a:lnSpc>
                <a:spcPts val="4624"/>
              </a:lnSpc>
            </a:pPr>
            <a:r>
              <a:rPr lang="en-US" sz="2499">
                <a:solidFill>
                  <a:srgbClr val="000000"/>
                </a:solidFill>
                <a:latin typeface="Inter"/>
              </a:rPr>
              <a:t>Modeling part of the project includes:</a:t>
            </a:r>
          </a:p>
          <a:p>
            <a:pPr algn="r">
              <a:lnSpc>
                <a:spcPts val="4624"/>
              </a:lnSpc>
            </a:pPr>
            <a:r>
              <a:rPr lang="en-US" sz="2499">
                <a:solidFill>
                  <a:srgbClr val="000000"/>
                </a:solidFill>
                <a:latin typeface="Inter"/>
              </a:rPr>
              <a:t>Baseline Naive Bayes Model with 4 different iterations</a:t>
            </a:r>
          </a:p>
          <a:p>
            <a:pPr algn="r">
              <a:lnSpc>
                <a:spcPts val="4624"/>
              </a:lnSpc>
            </a:pPr>
            <a:r>
              <a:rPr lang="en-US" sz="2499">
                <a:solidFill>
                  <a:srgbClr val="000000"/>
                </a:solidFill>
                <a:latin typeface="Inter"/>
              </a:rPr>
              <a:t>Random Forest Model (with and without lemmatization)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444588"/>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1025498" y="1243193"/>
            <a:ext cx="6233802" cy="7236073"/>
          </a:xfrm>
          <a:custGeom>
            <a:avLst/>
            <a:gdLst/>
            <a:ahLst/>
            <a:cxnLst/>
            <a:rect r="r" b="b" t="t" l="l"/>
            <a:pathLst>
              <a:path h="7236073" w="6233802">
                <a:moveTo>
                  <a:pt x="0" y="0"/>
                </a:moveTo>
                <a:lnTo>
                  <a:pt x="6233802" y="0"/>
                </a:lnTo>
                <a:lnTo>
                  <a:pt x="6233802" y="7236074"/>
                </a:lnTo>
                <a:lnTo>
                  <a:pt x="0" y="7236074"/>
                </a:lnTo>
                <a:lnTo>
                  <a:pt x="0" y="0"/>
                </a:lnTo>
                <a:close/>
              </a:path>
            </a:pathLst>
          </a:custGeom>
          <a:blipFill>
            <a:blip r:embed="rId2"/>
            <a:stretch>
              <a:fillRect l="-7959" t="0" r="-42653" b="0"/>
            </a:stretch>
          </a:blipFill>
        </p:spPr>
      </p:sp>
      <p:sp>
        <p:nvSpPr>
          <p:cNvPr name="TextBox 8" id="8"/>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06</a:t>
            </a:r>
          </a:p>
        </p:txBody>
      </p:sp>
      <p:sp>
        <p:nvSpPr>
          <p:cNvPr name="TextBox 9" id="9"/>
          <p:cNvSpPr txBox="true"/>
          <p:nvPr/>
        </p:nvSpPr>
        <p:spPr>
          <a:xfrm rot="0">
            <a:off x="2041071" y="1840131"/>
            <a:ext cx="11330705" cy="2588075"/>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Introduction</a:t>
            </a:r>
          </a:p>
          <a:p>
            <a:pPr algn="l">
              <a:lnSpc>
                <a:spcPts val="10326"/>
              </a:lnSpc>
            </a:pPr>
            <a:r>
              <a:rPr lang="en-US" sz="7376">
                <a:solidFill>
                  <a:srgbClr val="000000"/>
                </a:solidFill>
                <a:latin typeface="TAN Twinkle"/>
              </a:rPr>
              <a:t>to Data</a:t>
            </a:r>
          </a:p>
        </p:txBody>
      </p:sp>
      <p:sp>
        <p:nvSpPr>
          <p:cNvPr name="TextBox 10" id="10"/>
          <p:cNvSpPr txBox="true"/>
          <p:nvPr/>
        </p:nvSpPr>
        <p:spPr>
          <a:xfrm rot="0">
            <a:off x="1028700" y="5211063"/>
            <a:ext cx="8372070" cy="2860675"/>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The data used for this project is fully scraped from the TripAdvisor's website. When visiting the website and navigating to the top attractions list for each of the 12 cities, the website pulls up the most famous attractions to visit for the specific inputted city.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grpSp>
        <p:nvGrpSpPr>
          <p:cNvPr name="Group 4" id="4"/>
          <p:cNvGrpSpPr/>
          <p:nvPr/>
        </p:nvGrpSpPr>
        <p:grpSpPr>
          <a:xfrm rot="0">
            <a:off x="1028700" y="1444588"/>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FED"/>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255259" y="5191270"/>
            <a:ext cx="8524685" cy="3387398"/>
          </a:xfrm>
          <a:custGeom>
            <a:avLst/>
            <a:gdLst/>
            <a:ahLst/>
            <a:cxnLst/>
            <a:rect r="r" b="b" t="t" l="l"/>
            <a:pathLst>
              <a:path h="3387398" w="8524685">
                <a:moveTo>
                  <a:pt x="0" y="0"/>
                </a:moveTo>
                <a:lnTo>
                  <a:pt x="8524685" y="0"/>
                </a:lnTo>
                <a:lnTo>
                  <a:pt x="8524685" y="3387398"/>
                </a:lnTo>
                <a:lnTo>
                  <a:pt x="0" y="3387398"/>
                </a:lnTo>
                <a:lnTo>
                  <a:pt x="0" y="0"/>
                </a:lnTo>
                <a:close/>
              </a:path>
            </a:pathLst>
          </a:custGeom>
          <a:blipFill>
            <a:blip r:embed="rId2"/>
            <a:stretch>
              <a:fillRect l="-2335" t="-5016" r="-2075" b="-2033"/>
            </a:stretch>
          </a:blipFill>
        </p:spPr>
      </p:sp>
      <p:sp>
        <p:nvSpPr>
          <p:cNvPr name="TextBox 8" id="8"/>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07</a:t>
            </a:r>
          </a:p>
        </p:txBody>
      </p:sp>
      <p:sp>
        <p:nvSpPr>
          <p:cNvPr name="TextBox 9" id="9"/>
          <p:cNvSpPr txBox="true"/>
          <p:nvPr/>
        </p:nvSpPr>
        <p:spPr>
          <a:xfrm rot="0">
            <a:off x="2571750" y="2273159"/>
            <a:ext cx="9506980" cy="1276558"/>
          </a:xfrm>
          <a:prstGeom prst="rect">
            <a:avLst/>
          </a:prstGeom>
        </p:spPr>
        <p:txBody>
          <a:bodyPr anchor="t" rtlCol="false" tIns="0" lIns="0" bIns="0" rIns="0">
            <a:spAutoFit/>
          </a:bodyPr>
          <a:lstStyle/>
          <a:p>
            <a:pPr algn="l">
              <a:lnSpc>
                <a:spcPts val="10326"/>
              </a:lnSpc>
            </a:pPr>
            <a:r>
              <a:rPr lang="en-US" sz="7376">
                <a:solidFill>
                  <a:srgbClr val="000000"/>
                </a:solidFill>
                <a:latin typeface="TAN Twinkle"/>
              </a:rPr>
              <a:t>Data collected</a:t>
            </a:r>
          </a:p>
        </p:txBody>
      </p:sp>
      <p:sp>
        <p:nvSpPr>
          <p:cNvPr name="TextBox 10" id="10"/>
          <p:cNvSpPr txBox="true"/>
          <p:nvPr/>
        </p:nvSpPr>
        <p:spPr>
          <a:xfrm rot="0">
            <a:off x="10744605" y="3922712"/>
            <a:ext cx="6514695" cy="2279650"/>
          </a:xfrm>
          <a:prstGeom prst="rect">
            <a:avLst/>
          </a:prstGeom>
        </p:spPr>
        <p:txBody>
          <a:bodyPr anchor="t" rtlCol="false" tIns="0" lIns="0" bIns="0" rIns="0">
            <a:spAutoFit/>
          </a:bodyPr>
          <a:lstStyle/>
          <a:p>
            <a:pPr algn="r">
              <a:lnSpc>
                <a:spcPts val="4624"/>
              </a:lnSpc>
            </a:pPr>
            <a:r>
              <a:rPr lang="en-US" sz="2499">
                <a:solidFill>
                  <a:srgbClr val="000000"/>
                </a:solidFill>
                <a:latin typeface="Inter"/>
              </a:rPr>
              <a:t>The table shows the number of top attractions collected/scraped for each of the cities. The function used for scraping data points is universal for all the cities.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28700" y="2037331"/>
            <a:ext cx="8805839" cy="6212338"/>
          </a:xfrm>
          <a:custGeom>
            <a:avLst/>
            <a:gdLst/>
            <a:ahLst/>
            <a:cxnLst/>
            <a:rect r="r" b="b" t="t" l="l"/>
            <a:pathLst>
              <a:path h="6212338" w="8805839">
                <a:moveTo>
                  <a:pt x="0" y="0"/>
                </a:moveTo>
                <a:lnTo>
                  <a:pt x="8805839" y="0"/>
                </a:lnTo>
                <a:lnTo>
                  <a:pt x="8805839" y="6212338"/>
                </a:lnTo>
                <a:lnTo>
                  <a:pt x="0" y="6212338"/>
                </a:lnTo>
                <a:lnTo>
                  <a:pt x="0" y="0"/>
                </a:lnTo>
                <a:close/>
              </a:path>
            </a:pathLst>
          </a:custGeom>
          <a:blipFill>
            <a:blip r:embed="rId2"/>
            <a:stretch>
              <a:fillRect l="0" t="0" r="0" b="0"/>
            </a:stretch>
          </a:blipFill>
        </p:spPr>
      </p:sp>
      <p:sp>
        <p:nvSpPr>
          <p:cNvPr name="Freeform 5" id="5"/>
          <p:cNvSpPr/>
          <p:nvPr/>
        </p:nvSpPr>
        <p:spPr>
          <a:xfrm flipH="false" flipV="false" rot="0">
            <a:off x="10495276" y="1939686"/>
            <a:ext cx="6764024" cy="5876246"/>
          </a:xfrm>
          <a:custGeom>
            <a:avLst/>
            <a:gdLst/>
            <a:ahLst/>
            <a:cxnLst/>
            <a:rect r="r" b="b" t="t" l="l"/>
            <a:pathLst>
              <a:path h="5876246" w="6764024">
                <a:moveTo>
                  <a:pt x="0" y="0"/>
                </a:moveTo>
                <a:lnTo>
                  <a:pt x="6764024" y="0"/>
                </a:lnTo>
                <a:lnTo>
                  <a:pt x="6764024" y="5876245"/>
                </a:lnTo>
                <a:lnTo>
                  <a:pt x="0" y="5876245"/>
                </a:lnTo>
                <a:lnTo>
                  <a:pt x="0" y="0"/>
                </a:lnTo>
                <a:close/>
              </a:path>
            </a:pathLst>
          </a:custGeom>
          <a:blipFill>
            <a:blip r:embed="rId3"/>
            <a:stretch>
              <a:fillRect l="0" t="0" r="0" b="0"/>
            </a:stretch>
          </a:blipFill>
        </p:spPr>
      </p:sp>
      <p:sp>
        <p:nvSpPr>
          <p:cNvPr name="TextBox 6" id="6"/>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AutoShape 2" id="2"/>
          <p:cNvSpPr/>
          <p:nvPr/>
        </p:nvSpPr>
        <p:spPr>
          <a:xfrm rot="0">
            <a:off x="1028700" y="9239250"/>
            <a:ext cx="16230600" cy="0"/>
          </a:xfrm>
          <a:prstGeom prst="line">
            <a:avLst/>
          </a:prstGeom>
          <a:ln cap="flat" w="19050">
            <a:solidFill>
              <a:srgbClr val="000000"/>
            </a:solidFill>
            <a:prstDash val="solid"/>
            <a:headEnd type="none" len="sm" w="sm"/>
            <a:tailEnd type="none" len="sm" w="sm"/>
          </a:ln>
        </p:spPr>
      </p:sp>
      <p:sp>
        <p:nvSpPr>
          <p:cNvPr name="AutoShape 3" id="3"/>
          <p:cNvSpPr/>
          <p:nvPr/>
        </p:nvSpPr>
        <p:spPr>
          <a:xfrm rot="0">
            <a:off x="1028700" y="1028700"/>
            <a:ext cx="16230600" cy="0"/>
          </a:xfrm>
          <a:prstGeom prst="line">
            <a:avLst/>
          </a:prstGeom>
          <a:ln cap="flat" w="19050">
            <a:solidFill>
              <a:srgbClr val="000000"/>
            </a:solidFill>
            <a:prstDash val="solid"/>
            <a:headEnd type="none" len="sm" w="sm"/>
            <a:tailEnd type="none" len="sm" w="sm"/>
          </a:ln>
        </p:spPr>
      </p:sp>
      <p:sp>
        <p:nvSpPr>
          <p:cNvPr name="Freeform 4" id="4"/>
          <p:cNvSpPr/>
          <p:nvPr/>
        </p:nvSpPr>
        <p:spPr>
          <a:xfrm flipH="false" flipV="false" rot="0">
            <a:off x="1028700" y="1564280"/>
            <a:ext cx="4833849" cy="7158441"/>
          </a:xfrm>
          <a:custGeom>
            <a:avLst/>
            <a:gdLst/>
            <a:ahLst/>
            <a:cxnLst/>
            <a:rect r="r" b="b" t="t" l="l"/>
            <a:pathLst>
              <a:path h="7158441" w="4833849">
                <a:moveTo>
                  <a:pt x="0" y="0"/>
                </a:moveTo>
                <a:lnTo>
                  <a:pt x="4833849" y="0"/>
                </a:lnTo>
                <a:lnTo>
                  <a:pt x="4833849" y="7158440"/>
                </a:lnTo>
                <a:lnTo>
                  <a:pt x="0" y="7158440"/>
                </a:lnTo>
                <a:lnTo>
                  <a:pt x="0" y="0"/>
                </a:lnTo>
                <a:close/>
              </a:path>
            </a:pathLst>
          </a:custGeom>
          <a:blipFill>
            <a:blip r:embed="rId2"/>
            <a:stretch>
              <a:fillRect l="0" t="0" r="0" b="0"/>
            </a:stretch>
          </a:blipFill>
        </p:spPr>
      </p:sp>
      <p:sp>
        <p:nvSpPr>
          <p:cNvPr name="TextBox 5" id="5"/>
          <p:cNvSpPr txBox="true"/>
          <p:nvPr/>
        </p:nvSpPr>
        <p:spPr>
          <a:xfrm rot="0">
            <a:off x="14299551" y="8660242"/>
            <a:ext cx="2959749" cy="349250"/>
          </a:xfrm>
          <a:prstGeom prst="rect">
            <a:avLst/>
          </a:prstGeom>
        </p:spPr>
        <p:txBody>
          <a:bodyPr anchor="t" rtlCol="false" tIns="0" lIns="0" bIns="0" rIns="0">
            <a:spAutoFit/>
          </a:bodyPr>
          <a:lstStyle/>
          <a:p>
            <a:pPr algn="r">
              <a:lnSpc>
                <a:spcPts val="2800"/>
              </a:lnSpc>
              <a:spcBef>
                <a:spcPct val="0"/>
              </a:spcBef>
            </a:pPr>
            <a:r>
              <a:rPr lang="en-US" sz="2000" spc="600">
                <a:solidFill>
                  <a:srgbClr val="000000"/>
                </a:solidFill>
                <a:latin typeface="Inter"/>
              </a:rPr>
              <a:t>PAGE 09</a:t>
            </a:r>
          </a:p>
        </p:txBody>
      </p:sp>
      <p:sp>
        <p:nvSpPr>
          <p:cNvPr name="TextBox 6" id="6"/>
          <p:cNvSpPr txBox="true"/>
          <p:nvPr/>
        </p:nvSpPr>
        <p:spPr>
          <a:xfrm rot="0">
            <a:off x="9070926" y="2078831"/>
            <a:ext cx="8188374" cy="344170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The final word cloud created for Dubai, United Arab Emirates is shown below. </a:t>
            </a:r>
          </a:p>
          <a:p>
            <a:pPr algn="l">
              <a:lnSpc>
                <a:spcPts val="4624"/>
              </a:lnSpc>
            </a:pPr>
          </a:p>
          <a:p>
            <a:pPr algn="l">
              <a:lnSpc>
                <a:spcPts val="4624"/>
              </a:lnSpc>
            </a:pPr>
            <a:r>
              <a:rPr lang="en-US" sz="2499">
                <a:solidFill>
                  <a:srgbClr val="000000"/>
                </a:solidFill>
                <a:latin typeface="Inter"/>
              </a:rPr>
              <a:t>The word cloud has the form of Burj Al Arab Jumeirah, Dubai, a palace recognised by Lartisien for its excellence and one of the landmarks of Dubia.</a:t>
            </a:r>
          </a:p>
        </p:txBody>
      </p:sp>
      <p:sp>
        <p:nvSpPr>
          <p:cNvPr name="TextBox 7" id="7"/>
          <p:cNvSpPr txBox="true"/>
          <p:nvPr/>
        </p:nvSpPr>
        <p:spPr>
          <a:xfrm rot="0">
            <a:off x="6712808" y="6551612"/>
            <a:ext cx="9066617" cy="1117600"/>
          </a:xfrm>
          <a:prstGeom prst="rect">
            <a:avLst/>
          </a:prstGeom>
        </p:spPr>
        <p:txBody>
          <a:bodyPr anchor="t" rtlCol="false" tIns="0" lIns="0" bIns="0" rIns="0">
            <a:spAutoFit/>
          </a:bodyPr>
          <a:lstStyle/>
          <a:p>
            <a:pPr algn="l">
              <a:lnSpc>
                <a:spcPts val="4624"/>
              </a:lnSpc>
            </a:pPr>
            <a:r>
              <a:rPr lang="en-US" sz="2499">
                <a:solidFill>
                  <a:srgbClr val="000000"/>
                </a:solidFill>
                <a:latin typeface="Inter"/>
              </a:rPr>
              <a:t>The final figures (word clouds) for each of the 12 cities are created with the forms of famous landmarks of those cities.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DAGEv6eRF34</dc:identifier>
  <dcterms:modified xsi:type="dcterms:W3CDTF">2011-08-01T06:04:30Z</dcterms:modified>
  <cp:revision>1</cp:revision>
  <dc:title>Travel Advisor</dc:title>
</cp:coreProperties>
</file>